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8" r:id="rId7"/>
    <p:sldId id="26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5" r:id="rId19"/>
    <p:sldId id="272" r:id="rId20"/>
    <p:sldId id="278" r:id="rId21"/>
    <p:sldId id="276" r:id="rId22"/>
    <p:sldId id="277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5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/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>
        <a:xfrm>
          <a:off x="4913895" y="427348"/>
          <a:ext cx="1534045" cy="613618"/>
        </a:xfrm>
        <a:prstGeom prst="chevron">
          <a:avLst/>
        </a:prstGeom>
      </dgm:spPr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>
        <a:xfrm>
          <a:off x="4913895" y="427348"/>
          <a:ext cx="1534045" cy="613618"/>
        </a:xfrm>
        <a:prstGeom prst="chevron">
          <a:avLst/>
        </a:prstGeom>
      </dgm:spPr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>
        <a:xfrm>
          <a:off x="2459421" y="427348"/>
          <a:ext cx="1534045" cy="613618"/>
        </a:xfrm>
        <a:prstGeom prst="chevron">
          <a:avLst/>
        </a:prstGeom>
      </dgm:spPr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>
        <a:xfrm>
          <a:off x="3686658" y="427348"/>
          <a:ext cx="1534045" cy="613618"/>
        </a:xfrm>
        <a:prstGeom prst="chevron">
          <a:avLst/>
        </a:prstGeom>
      </dgm:spPr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>
        <a:xfrm>
          <a:off x="4913895" y="427348"/>
          <a:ext cx="1534045" cy="613618"/>
        </a:xfrm>
        <a:prstGeom prst="chevron">
          <a:avLst/>
        </a:prstGeom>
      </dgm:spPr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/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7DE1ED-9F0F-4DF6-897C-A87B45A9CCC6}" type="doc">
      <dgm:prSet loTypeId="urn:microsoft.com/office/officeart/2005/8/layout/hChevron3" loCatId="process" qsTypeId="urn:microsoft.com/office/officeart/2005/8/quickstyle/simple5" qsCatId="simple" csTypeId="urn:microsoft.com/office/officeart/2005/8/colors/accent2_2" csCatId="accent2" phldr="1"/>
      <dgm:spPr/>
    </dgm:pt>
    <dgm:pt modelId="{92BF8E83-7880-4205-B624-E49350E5C27C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gm:t>
    </dgm:pt>
    <dgm:pt modelId="{2602EDC9-9992-444F-98D1-25CB0109D0E4}" type="par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5E9E74-8F8A-4557-9D84-1F0D88B7EF5A}" type="sibTrans" cxnId="{546ABC13-DF24-4AD4-90FB-745732E8BFFC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2AABD-52F8-44E7-BA30-42E25327EA70}">
      <dgm:prSet phldrT="[Texte]" custT="1"/>
      <dgm:spPr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48006" tIns="32004" rIns="16002" bIns="32004" numCol="1" spcCol="1270" anchor="ctr" anchorCtr="0"/>
        <a:lstStyle/>
        <a:p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gm:t>
    </dgm:pt>
    <dgm:pt modelId="{4C85AF1A-DF05-43CD-AD2D-104F3682E163}" type="par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A9567-8CA1-4120-99BF-4D2089755084}" type="sibTrans" cxnId="{0831B604-9C0C-4926-982B-EF848545E813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D2A71-F475-489E-872B-0D6D5C9D4F7A}">
      <dgm:prSet phldrT="[Texte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gm:t>
    </dgm:pt>
    <dgm:pt modelId="{FBCEA7D7-E7CC-4439-8C8F-B91710C8ECB2}" type="par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7DC01-793E-409D-9F3F-15AB5D8480E1}" type="sibTrans" cxnId="{318E180B-13D2-4208-AE57-3E889FA1EF72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B52D74-EE70-4B38-BD08-35318CDD1E6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gm:t>
    </dgm:pt>
    <dgm:pt modelId="{D1A68939-14C5-4F70-83C2-95FFC4586E5E}" type="par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472E4-452C-41B0-84FF-518A3953A3BE}" type="sibTrans" cxnId="{0F49ED37-AFFF-4C10-9B20-257C192429D8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1840B-1063-4735-B9B7-723D7BEDC4A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gm:t>
    </dgm:pt>
    <dgm:pt modelId="{33BBF393-DE3B-40C2-A1D3-091DC5DFE716}" type="par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253A3-5D18-4E47-B6CB-536D577DC713}" type="sibTrans" cxnId="{D17DD9A5-ECB5-48A9-A061-CDB70F964BD1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9C7BDA-BE41-41D2-96BF-D9AFDBD13356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gm:t>
    </dgm:pt>
    <dgm:pt modelId="{14680A16-F7BD-45A9-9179-2D337CC5256A}" type="par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41F781-D409-430E-92E7-E968321966A7}" type="sibTrans" cxnId="{08DAE35B-2D82-455C-BB6B-7536BA6DB974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C1D85-F50A-4620-8AEC-434835560A77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gm:t>
    </dgm:pt>
    <dgm:pt modelId="{49CCFBC1-EAD3-4CE1-91B1-F28B32681B33}" type="par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CCA83-03DD-4B93-B156-B7E4AB5A44C0}" type="sibTrans" cxnId="{389F5985-A53D-445E-95CA-808DFC3453BA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BA6BC9-C473-4B06-90B7-22CCA7808811}">
      <dgm:prSet phldrT="[Texte]" custT="1"/>
      <dgm:spPr/>
      <dgm:t>
        <a:bodyPr/>
        <a:lstStyle/>
        <a:p>
          <a:r>
            <a:rPr lang="fr-F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gm:t>
    </dgm:pt>
    <dgm:pt modelId="{451079C6-5BED-4CC3-8F52-00ABCDB6A1C5}" type="par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F95471-7B81-4AAD-8E3F-82F31CBC4E27}" type="sibTrans" cxnId="{E7B8F6BE-60AE-4298-A212-48114A3593A6}">
      <dgm:prSet/>
      <dgm:spPr/>
      <dgm:t>
        <a:bodyPr/>
        <a:lstStyle/>
        <a:p>
          <a:endParaRPr lang="fr-FR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EA37D-02D0-4642-9363-D3C950BA1AC0}" type="pres">
      <dgm:prSet presAssocID="{8C7DE1ED-9F0F-4DF6-897C-A87B45A9CCC6}" presName="Name0" presStyleCnt="0">
        <dgm:presLayoutVars>
          <dgm:dir/>
          <dgm:resizeHandles val="exact"/>
        </dgm:presLayoutVars>
      </dgm:prSet>
      <dgm:spPr/>
    </dgm:pt>
    <dgm:pt modelId="{C21CA21B-732E-498E-8385-68F3D7E56376}" type="pres">
      <dgm:prSet presAssocID="{92BF8E83-7880-4205-B624-E49350E5C27C}" presName="parTxOnly" presStyleLbl="node1" presStyleIdx="0" presStyleCnt="8">
        <dgm:presLayoutVars>
          <dgm:bulletEnabled val="1"/>
        </dgm:presLayoutVars>
      </dgm:prSet>
      <dgm:spPr>
        <a:xfrm>
          <a:off x="4948" y="427348"/>
          <a:ext cx="1534045" cy="613618"/>
        </a:xfrm>
        <a:prstGeom prst="homePlate">
          <a:avLst/>
        </a:prstGeom>
      </dgm:spPr>
    </dgm:pt>
    <dgm:pt modelId="{B02BF724-7C80-4684-A7DB-C088B37E7D74}" type="pres">
      <dgm:prSet presAssocID="{AC5E9E74-8F8A-4557-9D84-1F0D88B7EF5A}" presName="parSpace" presStyleCnt="0"/>
      <dgm:spPr/>
    </dgm:pt>
    <dgm:pt modelId="{67A74306-3822-42FF-A0E2-EDFF44BBD8A7}" type="pres">
      <dgm:prSet presAssocID="{BAB2AABD-52F8-44E7-BA30-42E25327EA70}" presName="parTxOnly" presStyleLbl="node1" presStyleIdx="1" presStyleCnt="8">
        <dgm:presLayoutVars>
          <dgm:bulletEnabled val="1"/>
        </dgm:presLayoutVars>
      </dgm:prSet>
      <dgm:spPr>
        <a:xfrm>
          <a:off x="1232185" y="427348"/>
          <a:ext cx="1534045" cy="613618"/>
        </a:xfrm>
        <a:prstGeom prst="chevron">
          <a:avLst/>
        </a:prstGeom>
      </dgm:spPr>
    </dgm:pt>
    <dgm:pt modelId="{CEA6F7B6-A318-430D-BBA3-86422B2F3B97}" type="pres">
      <dgm:prSet presAssocID="{CA2A9567-8CA1-4120-99BF-4D2089755084}" presName="parSpace" presStyleCnt="0"/>
      <dgm:spPr/>
    </dgm:pt>
    <dgm:pt modelId="{9AFA1570-EF20-41DB-A723-1DD2D5C4ECD3}" type="pres">
      <dgm:prSet presAssocID="{40FD2A71-F475-489E-872B-0D6D5C9D4F7A}" presName="parTxOnly" presStyleLbl="node1" presStyleIdx="2" presStyleCnt="8">
        <dgm:presLayoutVars>
          <dgm:bulletEnabled val="1"/>
        </dgm:presLayoutVars>
      </dgm:prSet>
      <dgm:spPr/>
    </dgm:pt>
    <dgm:pt modelId="{78D0EF40-6BC2-4A59-A1FA-63CED3F900FD}" type="pres">
      <dgm:prSet presAssocID="{FF77DC01-793E-409D-9F3F-15AB5D8480E1}" presName="parSpace" presStyleCnt="0"/>
      <dgm:spPr/>
    </dgm:pt>
    <dgm:pt modelId="{AE1DFBE7-CB0D-4364-BDC6-F9849907D0B2}" type="pres">
      <dgm:prSet presAssocID="{00B52D74-EE70-4B38-BD08-35318CDD1E66}" presName="parTxOnly" presStyleLbl="node1" presStyleIdx="3" presStyleCnt="8">
        <dgm:presLayoutVars>
          <dgm:bulletEnabled val="1"/>
        </dgm:presLayoutVars>
      </dgm:prSet>
      <dgm:spPr/>
    </dgm:pt>
    <dgm:pt modelId="{E1564E00-8FB4-4E98-B774-C671B32F4450}" type="pres">
      <dgm:prSet presAssocID="{7E2472E4-452C-41B0-84FF-518A3953A3BE}" presName="parSpace" presStyleCnt="0"/>
      <dgm:spPr/>
    </dgm:pt>
    <dgm:pt modelId="{A795B972-4214-41A8-B546-0DE90A5FAAF1}" type="pres">
      <dgm:prSet presAssocID="{7221840B-1063-4735-B9B7-723D7BEDC4A7}" presName="parTxOnly" presStyleLbl="node1" presStyleIdx="4" presStyleCnt="8">
        <dgm:presLayoutVars>
          <dgm:bulletEnabled val="1"/>
        </dgm:presLayoutVars>
      </dgm:prSet>
      <dgm:spPr/>
    </dgm:pt>
    <dgm:pt modelId="{387B33B7-9C26-4C4A-8898-CDEE810B154E}" type="pres">
      <dgm:prSet presAssocID="{3BC253A3-5D18-4E47-B6CB-536D577DC713}" presName="parSpace" presStyleCnt="0"/>
      <dgm:spPr/>
    </dgm:pt>
    <dgm:pt modelId="{C0DD0DDC-A6AB-431C-A879-D2AC0822A7BE}" type="pres">
      <dgm:prSet presAssocID="{AB9C7BDA-BE41-41D2-96BF-D9AFDBD13356}" presName="parTxOnly" presStyleLbl="node1" presStyleIdx="5" presStyleCnt="8">
        <dgm:presLayoutVars>
          <dgm:bulletEnabled val="1"/>
        </dgm:presLayoutVars>
      </dgm:prSet>
      <dgm:spPr/>
    </dgm:pt>
    <dgm:pt modelId="{C0BE5A69-334F-4BA8-B41B-897A03E9E1AD}" type="pres">
      <dgm:prSet presAssocID="{B941F781-D409-430E-92E7-E968321966A7}" presName="parSpace" presStyleCnt="0"/>
      <dgm:spPr/>
    </dgm:pt>
    <dgm:pt modelId="{669A9913-6015-49CF-A35F-F7CB583848D1}" type="pres">
      <dgm:prSet presAssocID="{7ADC1D85-F50A-4620-8AEC-434835560A77}" presName="parTxOnly" presStyleLbl="node1" presStyleIdx="6" presStyleCnt="8">
        <dgm:presLayoutVars>
          <dgm:bulletEnabled val="1"/>
        </dgm:presLayoutVars>
      </dgm:prSet>
      <dgm:spPr/>
    </dgm:pt>
    <dgm:pt modelId="{7E5C80CD-BD1A-4820-B392-8C3617171D7F}" type="pres">
      <dgm:prSet presAssocID="{C7ECCA83-03DD-4B93-B156-B7E4AB5A44C0}" presName="parSpace" presStyleCnt="0"/>
      <dgm:spPr/>
    </dgm:pt>
    <dgm:pt modelId="{9A506C1A-B01F-419E-B942-A63D0D810328}" type="pres">
      <dgm:prSet presAssocID="{42BA6BC9-C473-4B06-90B7-22CCA780881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2BDE588-22B7-4994-95F3-E67CED22ECD3}" type="presOf" srcId="{42BA6BC9-C473-4B06-90B7-22CCA7808811}" destId="{9A506C1A-B01F-419E-B942-A63D0D810328}" srcOrd="0" destOrd="0" presId="urn:microsoft.com/office/officeart/2005/8/layout/hChevron3"/>
    <dgm:cxn modelId="{7D5E05F7-3F6C-4D37-8ED9-54143192AA41}" type="presOf" srcId="{40FD2A71-F475-489E-872B-0D6D5C9D4F7A}" destId="{9AFA1570-EF20-41DB-A723-1DD2D5C4ECD3}" srcOrd="0" destOrd="0" presId="urn:microsoft.com/office/officeart/2005/8/layout/hChevron3"/>
    <dgm:cxn modelId="{E7B8F6BE-60AE-4298-A212-48114A3593A6}" srcId="{8C7DE1ED-9F0F-4DF6-897C-A87B45A9CCC6}" destId="{42BA6BC9-C473-4B06-90B7-22CCA7808811}" srcOrd="7" destOrd="0" parTransId="{451079C6-5BED-4CC3-8F52-00ABCDB6A1C5}" sibTransId="{BDF95471-7B81-4AAD-8E3F-82F31CBC4E27}"/>
    <dgm:cxn modelId="{73CDC647-6DD3-4291-98ED-848922E2B136}" type="presOf" srcId="{7221840B-1063-4735-B9B7-723D7BEDC4A7}" destId="{A795B972-4214-41A8-B546-0DE90A5FAAF1}" srcOrd="0" destOrd="0" presId="urn:microsoft.com/office/officeart/2005/8/layout/hChevron3"/>
    <dgm:cxn modelId="{886CC444-7362-42D5-952E-8AEBA94F5BC1}" type="presOf" srcId="{AB9C7BDA-BE41-41D2-96BF-D9AFDBD13356}" destId="{C0DD0DDC-A6AB-431C-A879-D2AC0822A7BE}" srcOrd="0" destOrd="0" presId="urn:microsoft.com/office/officeart/2005/8/layout/hChevron3"/>
    <dgm:cxn modelId="{318E180B-13D2-4208-AE57-3E889FA1EF72}" srcId="{8C7DE1ED-9F0F-4DF6-897C-A87B45A9CCC6}" destId="{40FD2A71-F475-489E-872B-0D6D5C9D4F7A}" srcOrd="2" destOrd="0" parTransId="{FBCEA7D7-E7CC-4439-8C8F-B91710C8ECB2}" sibTransId="{FF77DC01-793E-409D-9F3F-15AB5D8480E1}"/>
    <dgm:cxn modelId="{0F49ED37-AFFF-4C10-9B20-257C192429D8}" srcId="{8C7DE1ED-9F0F-4DF6-897C-A87B45A9CCC6}" destId="{00B52D74-EE70-4B38-BD08-35318CDD1E66}" srcOrd="3" destOrd="0" parTransId="{D1A68939-14C5-4F70-83C2-95FFC4586E5E}" sibTransId="{7E2472E4-452C-41B0-84FF-518A3953A3BE}"/>
    <dgm:cxn modelId="{389F5985-A53D-445E-95CA-808DFC3453BA}" srcId="{8C7DE1ED-9F0F-4DF6-897C-A87B45A9CCC6}" destId="{7ADC1D85-F50A-4620-8AEC-434835560A77}" srcOrd="6" destOrd="0" parTransId="{49CCFBC1-EAD3-4CE1-91B1-F28B32681B33}" sibTransId="{C7ECCA83-03DD-4B93-B156-B7E4AB5A44C0}"/>
    <dgm:cxn modelId="{08DAE35B-2D82-455C-BB6B-7536BA6DB974}" srcId="{8C7DE1ED-9F0F-4DF6-897C-A87B45A9CCC6}" destId="{AB9C7BDA-BE41-41D2-96BF-D9AFDBD13356}" srcOrd="5" destOrd="0" parTransId="{14680A16-F7BD-45A9-9179-2D337CC5256A}" sibTransId="{B941F781-D409-430E-92E7-E968321966A7}"/>
    <dgm:cxn modelId="{D4D9FFC3-1B55-4DCD-B7EF-8409C8FC7204}" type="presOf" srcId="{BAB2AABD-52F8-44E7-BA30-42E25327EA70}" destId="{67A74306-3822-42FF-A0E2-EDFF44BBD8A7}" srcOrd="0" destOrd="0" presId="urn:microsoft.com/office/officeart/2005/8/layout/hChevron3"/>
    <dgm:cxn modelId="{ABD5049C-E0A5-49D8-89FE-89919565EF63}" type="presOf" srcId="{8C7DE1ED-9F0F-4DF6-897C-A87B45A9CCC6}" destId="{4EEEA37D-02D0-4642-9363-D3C950BA1AC0}" srcOrd="0" destOrd="0" presId="urn:microsoft.com/office/officeart/2005/8/layout/hChevron3"/>
    <dgm:cxn modelId="{D17DD9A5-ECB5-48A9-A061-CDB70F964BD1}" srcId="{8C7DE1ED-9F0F-4DF6-897C-A87B45A9CCC6}" destId="{7221840B-1063-4735-B9B7-723D7BEDC4A7}" srcOrd="4" destOrd="0" parTransId="{33BBF393-DE3B-40C2-A1D3-091DC5DFE716}" sibTransId="{3BC253A3-5D18-4E47-B6CB-536D577DC713}"/>
    <dgm:cxn modelId="{50582CB7-7BED-4F1A-9FE6-DBEB5EC3BCDA}" type="presOf" srcId="{00B52D74-EE70-4B38-BD08-35318CDD1E66}" destId="{AE1DFBE7-CB0D-4364-BDC6-F9849907D0B2}" srcOrd="0" destOrd="0" presId="urn:microsoft.com/office/officeart/2005/8/layout/hChevron3"/>
    <dgm:cxn modelId="{0831B604-9C0C-4926-982B-EF848545E813}" srcId="{8C7DE1ED-9F0F-4DF6-897C-A87B45A9CCC6}" destId="{BAB2AABD-52F8-44E7-BA30-42E25327EA70}" srcOrd="1" destOrd="0" parTransId="{4C85AF1A-DF05-43CD-AD2D-104F3682E163}" sibTransId="{CA2A9567-8CA1-4120-99BF-4D2089755084}"/>
    <dgm:cxn modelId="{CCD1D7BB-D4CD-4213-A559-4B2FBF4268BD}" type="presOf" srcId="{7ADC1D85-F50A-4620-8AEC-434835560A77}" destId="{669A9913-6015-49CF-A35F-F7CB583848D1}" srcOrd="0" destOrd="0" presId="urn:microsoft.com/office/officeart/2005/8/layout/hChevron3"/>
    <dgm:cxn modelId="{181AC128-A4A8-47D2-8BAB-2BFDB32F9C8F}" type="presOf" srcId="{92BF8E83-7880-4205-B624-E49350E5C27C}" destId="{C21CA21B-732E-498E-8385-68F3D7E56376}" srcOrd="0" destOrd="0" presId="urn:microsoft.com/office/officeart/2005/8/layout/hChevron3"/>
    <dgm:cxn modelId="{546ABC13-DF24-4AD4-90FB-745732E8BFFC}" srcId="{8C7DE1ED-9F0F-4DF6-897C-A87B45A9CCC6}" destId="{92BF8E83-7880-4205-B624-E49350E5C27C}" srcOrd="0" destOrd="0" parTransId="{2602EDC9-9992-444F-98D1-25CB0109D0E4}" sibTransId="{AC5E9E74-8F8A-4557-9D84-1F0D88B7EF5A}"/>
    <dgm:cxn modelId="{78F18504-2488-4778-8EB6-A48F19503BD9}" type="presParOf" srcId="{4EEEA37D-02D0-4642-9363-D3C950BA1AC0}" destId="{C21CA21B-732E-498E-8385-68F3D7E56376}" srcOrd="0" destOrd="0" presId="urn:microsoft.com/office/officeart/2005/8/layout/hChevron3"/>
    <dgm:cxn modelId="{727BE885-3666-4AA9-AD29-6D45EBF64F63}" type="presParOf" srcId="{4EEEA37D-02D0-4642-9363-D3C950BA1AC0}" destId="{B02BF724-7C80-4684-A7DB-C088B37E7D74}" srcOrd="1" destOrd="0" presId="urn:microsoft.com/office/officeart/2005/8/layout/hChevron3"/>
    <dgm:cxn modelId="{8D934678-2E84-4CE9-A144-E3FFFFE3A756}" type="presParOf" srcId="{4EEEA37D-02D0-4642-9363-D3C950BA1AC0}" destId="{67A74306-3822-42FF-A0E2-EDFF44BBD8A7}" srcOrd="2" destOrd="0" presId="urn:microsoft.com/office/officeart/2005/8/layout/hChevron3"/>
    <dgm:cxn modelId="{C8C4308C-AF14-4A7F-AA98-0D38DE71AAC7}" type="presParOf" srcId="{4EEEA37D-02D0-4642-9363-D3C950BA1AC0}" destId="{CEA6F7B6-A318-430D-BBA3-86422B2F3B97}" srcOrd="3" destOrd="0" presId="urn:microsoft.com/office/officeart/2005/8/layout/hChevron3"/>
    <dgm:cxn modelId="{F84ABB6C-11EC-437C-94CA-B3E033250228}" type="presParOf" srcId="{4EEEA37D-02D0-4642-9363-D3C950BA1AC0}" destId="{9AFA1570-EF20-41DB-A723-1DD2D5C4ECD3}" srcOrd="4" destOrd="0" presId="urn:microsoft.com/office/officeart/2005/8/layout/hChevron3"/>
    <dgm:cxn modelId="{5C90EA2E-DE1B-4E4E-B7E5-8A252273A817}" type="presParOf" srcId="{4EEEA37D-02D0-4642-9363-D3C950BA1AC0}" destId="{78D0EF40-6BC2-4A59-A1FA-63CED3F900FD}" srcOrd="5" destOrd="0" presId="urn:microsoft.com/office/officeart/2005/8/layout/hChevron3"/>
    <dgm:cxn modelId="{964CE0FD-3D1A-4346-AAC9-6B0ACC230C30}" type="presParOf" srcId="{4EEEA37D-02D0-4642-9363-D3C950BA1AC0}" destId="{AE1DFBE7-CB0D-4364-BDC6-F9849907D0B2}" srcOrd="6" destOrd="0" presId="urn:microsoft.com/office/officeart/2005/8/layout/hChevron3"/>
    <dgm:cxn modelId="{2EDD55E4-6BC8-4715-8A7D-D08D73F09556}" type="presParOf" srcId="{4EEEA37D-02D0-4642-9363-D3C950BA1AC0}" destId="{E1564E00-8FB4-4E98-B774-C671B32F4450}" srcOrd="7" destOrd="0" presId="urn:microsoft.com/office/officeart/2005/8/layout/hChevron3"/>
    <dgm:cxn modelId="{94848F72-1348-425B-B81A-DDFDAB6F99A1}" type="presParOf" srcId="{4EEEA37D-02D0-4642-9363-D3C950BA1AC0}" destId="{A795B972-4214-41A8-B546-0DE90A5FAAF1}" srcOrd="8" destOrd="0" presId="urn:microsoft.com/office/officeart/2005/8/layout/hChevron3"/>
    <dgm:cxn modelId="{37585E64-69D1-4272-B642-8EC0DBDC9E06}" type="presParOf" srcId="{4EEEA37D-02D0-4642-9363-D3C950BA1AC0}" destId="{387B33B7-9C26-4C4A-8898-CDEE810B154E}" srcOrd="9" destOrd="0" presId="urn:microsoft.com/office/officeart/2005/8/layout/hChevron3"/>
    <dgm:cxn modelId="{7E09DEE9-0F6B-43AC-8DFF-4B76A2CA5C35}" type="presParOf" srcId="{4EEEA37D-02D0-4642-9363-D3C950BA1AC0}" destId="{C0DD0DDC-A6AB-431C-A879-D2AC0822A7BE}" srcOrd="10" destOrd="0" presId="urn:microsoft.com/office/officeart/2005/8/layout/hChevron3"/>
    <dgm:cxn modelId="{59BCEECD-D1B4-4136-834B-5AB560663288}" type="presParOf" srcId="{4EEEA37D-02D0-4642-9363-D3C950BA1AC0}" destId="{C0BE5A69-334F-4BA8-B41B-897A03E9E1AD}" srcOrd="11" destOrd="0" presId="urn:microsoft.com/office/officeart/2005/8/layout/hChevron3"/>
    <dgm:cxn modelId="{727D1F7E-B5E9-48FE-862B-9868F3363E39}" type="presParOf" srcId="{4EEEA37D-02D0-4642-9363-D3C950BA1AC0}" destId="{669A9913-6015-49CF-A35F-F7CB583848D1}" srcOrd="12" destOrd="0" presId="urn:microsoft.com/office/officeart/2005/8/layout/hChevron3"/>
    <dgm:cxn modelId="{8000F3DA-D66F-4947-8FEF-00222358EB44}" type="presParOf" srcId="{4EEEA37D-02D0-4642-9363-D3C950BA1AC0}" destId="{7E5C80CD-BD1A-4820-B392-8C3617171D7F}" srcOrd="13" destOrd="0" presId="urn:microsoft.com/office/officeart/2005/8/layout/hChevron3"/>
    <dgm:cxn modelId="{774F6641-5C71-4DED-9B15-36B7025689D9}" type="presParOf" srcId="{4EEEA37D-02D0-4642-9363-D3C950BA1AC0}" destId="{9A506C1A-B01F-419E-B942-A63D0D810328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Contexte et 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CA21B-732E-498E-8385-68F3D7E56376}">
      <dsp:nvSpPr>
        <dsp:cNvPr id="0" name=""/>
        <dsp:cNvSpPr/>
      </dsp:nvSpPr>
      <dsp:spPr>
        <a:xfrm>
          <a:off x="4948" y="427348"/>
          <a:ext cx="1534045" cy="613618"/>
        </a:xfrm>
        <a:prstGeom prst="homePlate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Présentation du groupe</a:t>
          </a:r>
        </a:p>
      </dsp:txBody>
      <dsp:txXfrm>
        <a:off x="4948" y="427348"/>
        <a:ext cx="1380641" cy="613618"/>
      </dsp:txXfrm>
    </dsp:sp>
    <dsp:sp modelId="{67A74306-3822-42FF-A0E2-EDFF44BBD8A7}">
      <dsp:nvSpPr>
        <dsp:cNvPr id="0" name=""/>
        <dsp:cNvSpPr/>
      </dsp:nvSpPr>
      <dsp:spPr>
        <a:xfrm>
          <a:off x="1232185" y="427348"/>
          <a:ext cx="1534045" cy="613618"/>
        </a:xfrm>
        <a:prstGeom prst="chevron">
          <a:avLst/>
        </a:prstGeom>
        <a:gradFill rotWithShape="0">
          <a:gsLst>
            <a:gs pos="0">
              <a:srgbClr val="FE894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rgbClr>
            </a:gs>
            <a:gs pos="100000">
              <a:srgbClr val="FE894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Contexte</a:t>
          </a: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et </a:t>
          </a:r>
          <a:r>
            <a:rPr lang="fr-FR" sz="12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  <a:ea typeface="+mn-ea"/>
              <a:cs typeface="+mn-cs"/>
            </a:rPr>
            <a:t>besoins</a:t>
          </a:r>
        </a:p>
      </dsp:txBody>
      <dsp:txXfrm>
        <a:off x="1538994" y="427348"/>
        <a:ext cx="920427" cy="613618"/>
      </dsp:txXfrm>
    </dsp:sp>
    <dsp:sp modelId="{9AFA1570-EF20-41DB-A723-1DD2D5C4ECD3}">
      <dsp:nvSpPr>
        <dsp:cNvPr id="0" name=""/>
        <dsp:cNvSpPr/>
      </dsp:nvSpPr>
      <dsp:spPr>
        <a:xfrm>
          <a:off x="2459421" y="427348"/>
          <a:ext cx="1534045" cy="613618"/>
        </a:xfrm>
        <a:prstGeom prst="chevron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Architecture et plans physiques</a:t>
          </a:r>
        </a:p>
      </dsp:txBody>
      <dsp:txXfrm>
        <a:off x="2766230" y="427348"/>
        <a:ext cx="920427" cy="613618"/>
      </dsp:txXfrm>
    </dsp:sp>
    <dsp:sp modelId="{AE1DFBE7-CB0D-4364-BDC6-F9849907D0B2}">
      <dsp:nvSpPr>
        <dsp:cNvPr id="0" name=""/>
        <dsp:cNvSpPr/>
      </dsp:nvSpPr>
      <dsp:spPr>
        <a:xfrm>
          <a:off x="368665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Simulation </a:t>
          </a:r>
        </a:p>
      </dsp:txBody>
      <dsp:txXfrm>
        <a:off x="3993467" y="427348"/>
        <a:ext cx="920427" cy="613618"/>
      </dsp:txXfrm>
    </dsp:sp>
    <dsp:sp modelId="{A795B972-4214-41A8-B546-0DE90A5FAAF1}">
      <dsp:nvSpPr>
        <dsp:cNvPr id="0" name=""/>
        <dsp:cNvSpPr/>
      </dsp:nvSpPr>
      <dsp:spPr>
        <a:xfrm>
          <a:off x="491389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Postes Utilisateurs</a:t>
          </a:r>
        </a:p>
      </dsp:txBody>
      <dsp:txXfrm>
        <a:off x="5220704" y="427348"/>
        <a:ext cx="920427" cy="613618"/>
      </dsp:txXfrm>
    </dsp:sp>
    <dsp:sp modelId="{C0DD0DDC-A6AB-431C-A879-D2AC0822A7BE}">
      <dsp:nvSpPr>
        <dsp:cNvPr id="0" name=""/>
        <dsp:cNvSpPr/>
      </dsp:nvSpPr>
      <dsp:spPr>
        <a:xfrm>
          <a:off x="6141132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Perspectives d’évolution</a:t>
          </a:r>
        </a:p>
      </dsp:txBody>
      <dsp:txXfrm>
        <a:off x="6447941" y="427348"/>
        <a:ext cx="920427" cy="613618"/>
      </dsp:txXfrm>
    </dsp:sp>
    <dsp:sp modelId="{669A9913-6015-49CF-A35F-F7CB583848D1}">
      <dsp:nvSpPr>
        <dsp:cNvPr id="0" name=""/>
        <dsp:cNvSpPr/>
      </dsp:nvSpPr>
      <dsp:spPr>
        <a:xfrm>
          <a:off x="7368368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</a:t>
          </a:r>
        </a:p>
      </dsp:txBody>
      <dsp:txXfrm>
        <a:off x="7675177" y="427348"/>
        <a:ext cx="920427" cy="613618"/>
      </dsp:txXfrm>
    </dsp:sp>
    <dsp:sp modelId="{9A506C1A-B01F-419E-B942-A63D0D810328}">
      <dsp:nvSpPr>
        <dsp:cNvPr id="0" name=""/>
        <dsp:cNvSpPr/>
      </dsp:nvSpPr>
      <dsp:spPr>
        <a:xfrm>
          <a:off x="8595605" y="427348"/>
          <a:ext cx="1534045" cy="6136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Questions</a:t>
          </a:r>
        </a:p>
      </dsp:txBody>
      <dsp:txXfrm>
        <a:off x="8902414" y="427348"/>
        <a:ext cx="920427" cy="613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5.xml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3" Type="http://schemas.openxmlformats.org/officeDocument/2006/relationships/diagramLayout" Target="../diagrams/layout16.xml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hdphoto" Target="../media/hdphoto6.wdp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6.xml"/><Relationship Id="rId9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3.tmp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3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diagramLayout" Target="../diagrams/layout25.xml"/><Relationship Id="rId7" Type="http://schemas.openxmlformats.org/officeDocument/2006/relationships/image" Target="../media/image3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245451"/>
            <a:ext cx="8791575" cy="1682383"/>
          </a:xfrm>
        </p:spPr>
        <p:txBody>
          <a:bodyPr>
            <a:normAutofit/>
          </a:bodyPr>
          <a:lstStyle/>
          <a:p>
            <a:r>
              <a:rPr lang="en-US" sz="6000" dirty="0" err="1"/>
              <a:t>Projet</a:t>
            </a:r>
            <a:r>
              <a:rPr lang="en-US" sz="6000" dirty="0"/>
              <a:t> </a:t>
            </a:r>
            <a:r>
              <a:rPr lang="en-US" sz="6000" dirty="0" err="1"/>
              <a:t>carnofluxe</a:t>
            </a:r>
            <a:endParaRPr lang="en-US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35847" y="3830638"/>
            <a:ext cx="4497999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Paul </a:t>
            </a:r>
            <a:r>
              <a:rPr lang="en-US" dirty="0" err="1"/>
              <a:t>Boogaerts</a:t>
            </a:r>
            <a:r>
              <a:rPr lang="en-US" dirty="0"/>
              <a:t> </a:t>
            </a:r>
          </a:p>
          <a:p>
            <a:r>
              <a:rPr lang="en-US" dirty="0"/>
              <a:t>Alexandre </a:t>
            </a:r>
            <a:r>
              <a:rPr lang="en-US" dirty="0" err="1"/>
              <a:t>lecomte</a:t>
            </a:r>
            <a:endParaRPr lang="en-US" dirty="0"/>
          </a:p>
          <a:p>
            <a:r>
              <a:rPr lang="en-US" dirty="0"/>
              <a:t>Valentin </a:t>
            </a:r>
            <a:r>
              <a:rPr lang="en-US" dirty="0" err="1"/>
              <a:t>Naessens</a:t>
            </a:r>
            <a:endParaRPr lang="en-US" dirty="0"/>
          </a:p>
          <a:p>
            <a:r>
              <a:rPr lang="en-US" dirty="0"/>
              <a:t>Thibault Poly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430775"/>
            <a:ext cx="3763109" cy="31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5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435162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404" y="176139"/>
            <a:ext cx="8635633" cy="56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482703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8"/>
          <a:srcRect r="7240"/>
          <a:stretch/>
        </p:blipFill>
        <p:spPr>
          <a:xfrm>
            <a:off x="1246921" y="815108"/>
            <a:ext cx="6692533" cy="50995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8"/>
          <a:srcRect l="1482" r="4851"/>
          <a:stretch/>
        </p:blipFill>
        <p:spPr>
          <a:xfrm>
            <a:off x="1246920" y="815108"/>
            <a:ext cx="6666157" cy="50302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3" y="905610"/>
            <a:ext cx="6986664" cy="49382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3" y="905610"/>
            <a:ext cx="6904290" cy="48799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753" y="905610"/>
            <a:ext cx="6897077" cy="48748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/>
              <a:t>Plans physiques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816" y="905610"/>
            <a:ext cx="6945700" cy="49092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9"/>
          <a:srcRect b="26064"/>
          <a:stretch/>
        </p:blipFill>
        <p:spPr>
          <a:xfrm>
            <a:off x="8229530" y="1812794"/>
            <a:ext cx="3320005" cy="34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7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 err="1"/>
              <a:t>Matériel</a:t>
            </a:r>
            <a:endParaRPr lang="en-US" dirty="0"/>
          </a:p>
        </p:txBody>
      </p:sp>
      <p:pic>
        <p:nvPicPr>
          <p:cNvPr id="8" name="Image 7" descr="Résultat de recherche d'images pour &quot;Cisco Small Business Smart SF200-24P&quot;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2" y="1142230"/>
            <a:ext cx="5760720" cy="164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Résultat de recherche d'images pour &quot;Cisco Catalyst 2960L 16 port&quot;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0" b="35250"/>
          <a:stretch/>
        </p:blipFill>
        <p:spPr bwMode="auto">
          <a:xfrm>
            <a:off x="405546" y="3554144"/>
            <a:ext cx="5908675" cy="1162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 descr="Résultat de recherche d'images pour &quot;UBIQUITI EDGEROUTER 8&quot;"/>
          <p:cNvPicPr/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0"/>
          <a:stretch/>
        </p:blipFill>
        <p:spPr bwMode="auto">
          <a:xfrm>
            <a:off x="6619834" y="2388400"/>
            <a:ext cx="5038761" cy="23277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892469" y="2420088"/>
            <a:ext cx="321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Cisco Business Smart SF200-24P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25481" y="4771529"/>
            <a:ext cx="28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Cisco </a:t>
            </a:r>
            <a:r>
              <a:rPr lang="fr-F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Catalyst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2960L-16TS-LL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294661" y="4799197"/>
            <a:ext cx="2601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UBIQUITI EDGEROUTER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5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14075"/>
            <a:ext cx="9905998" cy="691535"/>
          </a:xfrm>
        </p:spPr>
        <p:txBody>
          <a:bodyPr/>
          <a:lstStyle/>
          <a:p>
            <a:r>
              <a:rPr lang="en-US" dirty="0" err="1"/>
              <a:t>Matériel</a:t>
            </a:r>
            <a:endParaRPr lang="en-US" dirty="0"/>
          </a:p>
        </p:txBody>
      </p:sp>
      <p:pic>
        <p:nvPicPr>
          <p:cNvPr id="14" name="Image 13" descr="Résultat de recherche d'images pour &quot;Cisco 897VA - routeur - modem ADSL&quot;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000" b="805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88" b="28530"/>
          <a:stretch/>
        </p:blipFill>
        <p:spPr bwMode="auto">
          <a:xfrm>
            <a:off x="4981668" y="1470027"/>
            <a:ext cx="5760720" cy="144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 descr="http://media.ldlc.com/ld/products/00/03/60/79/LD0003607967_1.jpg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6333" y1="34000" x2="71667" y2="30000"/>
                        <a14:foregroundMark x1="30667" y1="73000" x2="82667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905746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 descr="http://media.ldlc.com/ld/products/00/00/95/35/LD0000953514_1.jpg"/>
          <p:cNvPicPr/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667" b="803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364" b="37154"/>
          <a:stretch/>
        </p:blipFill>
        <p:spPr bwMode="auto">
          <a:xfrm>
            <a:off x="6314221" y="4065680"/>
            <a:ext cx="4241995" cy="7656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3625" y="2894065"/>
            <a:ext cx="375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Cisco 897VA - routeur - modem ADSL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3683" y="4393914"/>
            <a:ext cx="4326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COFFRET RÉSEAU 19'' PROFONDEUR 60 CM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1477" y="4850627"/>
            <a:ext cx="2456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baie 24 ports cat 5e stp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246921" y="140678"/>
            <a:ext cx="8433410" cy="445350"/>
          </a:xfrm>
        </p:spPr>
        <p:txBody>
          <a:bodyPr>
            <a:normAutofit fontScale="90000"/>
          </a:bodyPr>
          <a:lstStyle/>
          <a:p>
            <a:r>
              <a:rPr lang="en-US" dirty="0"/>
              <a:t>DEVIS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246438"/>
              </p:ext>
            </p:extLst>
          </p:nvPr>
        </p:nvGraphicFramePr>
        <p:xfrm>
          <a:off x="727075" y="588963"/>
          <a:ext cx="10936288" cy="536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8" imgW="11300283" imgH="5539843" progId="Excel.Sheet.12">
                  <p:embed/>
                </p:oleObj>
              </mc:Choice>
              <mc:Fallback>
                <p:oleObj name="Worksheet" r:id="rId8" imgW="11300283" imgH="55398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7075" y="588963"/>
                        <a:ext cx="10936288" cy="536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56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en-US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820008"/>
            <a:ext cx="9905999" cy="44137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groupe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besoins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Architecture et plan physiques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Simulation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Postes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Perspectives </a:t>
            </a:r>
            <a:r>
              <a:rPr lang="en-US" dirty="0" err="1"/>
              <a:t>d’evolution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2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246921" y="360486"/>
            <a:ext cx="4459287" cy="1406768"/>
          </a:xfrm>
        </p:spPr>
        <p:txBody>
          <a:bodyPr>
            <a:normAutofit/>
          </a:bodyPr>
          <a:lstStyle/>
          <a:p>
            <a:r>
              <a:rPr lang="en-US" dirty="0" err="1"/>
              <a:t>Calculs</a:t>
            </a:r>
            <a:r>
              <a:rPr lang="en-US" dirty="0"/>
              <a:t> de longueur de cable</a:t>
            </a:r>
          </a:p>
        </p:txBody>
      </p:sp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015" y="125188"/>
            <a:ext cx="3734124" cy="5745978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246921" y="2567354"/>
            <a:ext cx="4239479" cy="2609496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Longueur </a:t>
            </a:r>
            <a:r>
              <a:rPr lang="en-US" dirty="0" err="1"/>
              <a:t>totale</a:t>
            </a:r>
            <a:r>
              <a:rPr lang="en-US" dirty="0"/>
              <a:t> de cable:</a:t>
            </a:r>
          </a:p>
          <a:p>
            <a:pPr lvl="1"/>
            <a:r>
              <a:rPr lang="en-US" dirty="0" err="1"/>
              <a:t>Câble</a:t>
            </a:r>
            <a:r>
              <a:rPr lang="en-US" dirty="0"/>
              <a:t> SF/UTP cat 5e : 9.5 km</a:t>
            </a:r>
          </a:p>
          <a:p>
            <a:pPr lvl="1"/>
            <a:r>
              <a:rPr lang="en-US" dirty="0" err="1"/>
              <a:t>Câble</a:t>
            </a:r>
            <a:r>
              <a:rPr lang="en-US" dirty="0"/>
              <a:t> S/FTP cat 6 : 123 m</a:t>
            </a:r>
          </a:p>
        </p:txBody>
      </p:sp>
    </p:spTree>
    <p:extLst>
      <p:ext uri="{BB962C8B-B14F-4D97-AF65-F5344CB8AC3E}">
        <p14:creationId xmlns:p14="http://schemas.microsoft.com/office/powerpoint/2010/main" val="376034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47617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954693"/>
            <a:ext cx="9905998" cy="691535"/>
          </a:xfrm>
        </p:spPr>
        <p:txBody>
          <a:bodyPr/>
          <a:lstStyle/>
          <a:p>
            <a:pPr algn="ctr"/>
            <a:r>
              <a:rPr lang="en-US" dirty="0" err="1"/>
              <a:t>SIMULation</a:t>
            </a:r>
            <a:r>
              <a:rPr lang="en-US" dirty="0"/>
              <a:t> – TOPOLOGIE LOGIQUE</a:t>
            </a:r>
          </a:p>
        </p:txBody>
      </p:sp>
    </p:spTree>
    <p:extLst>
      <p:ext uri="{BB962C8B-B14F-4D97-AF65-F5344CB8AC3E}">
        <p14:creationId xmlns:p14="http://schemas.microsoft.com/office/powerpoint/2010/main" val="149790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>
            <a:off x="3478092" y="3375599"/>
            <a:ext cx="1919532" cy="1714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68219" y="324563"/>
            <a:ext cx="8086891" cy="691535"/>
          </a:xfrm>
        </p:spPr>
        <p:txBody>
          <a:bodyPr/>
          <a:lstStyle/>
          <a:p>
            <a:r>
              <a:rPr lang="en-US" dirty="0"/>
              <a:t>TOPOLOGIE LOGIQUE</a:t>
            </a:r>
          </a:p>
        </p:txBody>
      </p:sp>
      <p:sp>
        <p:nvSpPr>
          <p:cNvPr id="2" name="Ellipse 1"/>
          <p:cNvSpPr/>
          <p:nvPr/>
        </p:nvSpPr>
        <p:spPr>
          <a:xfrm>
            <a:off x="4044462" y="3057139"/>
            <a:ext cx="659423" cy="52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Ellipse 6"/>
          <p:cNvSpPr/>
          <p:nvPr/>
        </p:nvSpPr>
        <p:spPr>
          <a:xfrm>
            <a:off x="3027485" y="4307583"/>
            <a:ext cx="659423" cy="52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8" name="Ellipse 7"/>
          <p:cNvSpPr/>
          <p:nvPr/>
        </p:nvSpPr>
        <p:spPr>
          <a:xfrm>
            <a:off x="5276729" y="4307582"/>
            <a:ext cx="659423" cy="52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84027" y="2142517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60881" y="4294393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2464" y="4307783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5" name="Connecteur droit 14"/>
          <p:cNvCxnSpPr>
            <a:stCxn id="12" idx="3"/>
            <a:endCxn id="7" idx="2"/>
          </p:cNvCxnSpPr>
          <p:nvPr/>
        </p:nvCxnSpPr>
        <p:spPr>
          <a:xfrm flipV="1">
            <a:off x="2502756" y="4571353"/>
            <a:ext cx="524729" cy="1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3" idx="2"/>
            <a:endCxn id="2" idx="0"/>
          </p:cNvCxnSpPr>
          <p:nvPr/>
        </p:nvCxnSpPr>
        <p:spPr>
          <a:xfrm>
            <a:off x="4374173" y="2696432"/>
            <a:ext cx="1" cy="36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>
            <a:stCxn id="8" idx="6"/>
            <a:endCxn id="11" idx="1"/>
          </p:cNvCxnSpPr>
          <p:nvPr/>
        </p:nvCxnSpPr>
        <p:spPr>
          <a:xfrm flipV="1">
            <a:off x="5936152" y="4571351"/>
            <a:ext cx="52472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isocèle 19"/>
          <p:cNvSpPr/>
          <p:nvPr/>
        </p:nvSpPr>
        <p:spPr>
          <a:xfrm>
            <a:off x="2450124" y="2329759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/>
          </a:p>
        </p:txBody>
      </p:sp>
      <p:sp>
        <p:nvSpPr>
          <p:cNvPr id="21" name="Triangle isocèle 20"/>
          <p:cNvSpPr/>
          <p:nvPr/>
        </p:nvSpPr>
        <p:spPr>
          <a:xfrm>
            <a:off x="2212610" y="1721642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isocèle 21"/>
          <p:cNvSpPr/>
          <p:nvPr/>
        </p:nvSpPr>
        <p:spPr>
          <a:xfrm>
            <a:off x="5994445" y="2015058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isocèle 22"/>
          <p:cNvSpPr/>
          <p:nvPr/>
        </p:nvSpPr>
        <p:spPr>
          <a:xfrm>
            <a:off x="6100076" y="1573748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>
            <a:off x="7106749" y="3581289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isocèle 24"/>
          <p:cNvSpPr/>
          <p:nvPr/>
        </p:nvSpPr>
        <p:spPr>
          <a:xfrm>
            <a:off x="7734789" y="4309962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isocèle 25"/>
          <p:cNvSpPr/>
          <p:nvPr/>
        </p:nvSpPr>
        <p:spPr>
          <a:xfrm>
            <a:off x="7353298" y="4932543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084635" y="1673322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39236" y="1681146"/>
            <a:ext cx="580292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3560885" y="2012594"/>
            <a:ext cx="691989" cy="40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4536507" y="1950279"/>
            <a:ext cx="608360" cy="4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20" idx="5"/>
          </p:cNvCxnSpPr>
          <p:nvPr/>
        </p:nvCxnSpPr>
        <p:spPr>
          <a:xfrm flipV="1">
            <a:off x="2641723" y="1808498"/>
            <a:ext cx="680426" cy="666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1" idx="3"/>
          </p:cNvCxnSpPr>
          <p:nvPr/>
        </p:nvCxnSpPr>
        <p:spPr>
          <a:xfrm flipV="1">
            <a:off x="2340343" y="1897942"/>
            <a:ext cx="936909" cy="11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1"/>
            <a:endCxn id="29" idx="3"/>
          </p:cNvCxnSpPr>
          <p:nvPr/>
        </p:nvCxnSpPr>
        <p:spPr>
          <a:xfrm flipH="1">
            <a:off x="5619528" y="1719224"/>
            <a:ext cx="544414" cy="23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2" idx="3"/>
          </p:cNvCxnSpPr>
          <p:nvPr/>
        </p:nvCxnSpPr>
        <p:spPr>
          <a:xfrm flipH="1" flipV="1">
            <a:off x="5519784" y="2088903"/>
            <a:ext cx="602394" cy="217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1"/>
          </p:cNvCxnSpPr>
          <p:nvPr/>
        </p:nvCxnSpPr>
        <p:spPr>
          <a:xfrm flipH="1">
            <a:off x="6928934" y="3726765"/>
            <a:ext cx="241681" cy="72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5" idx="2"/>
          </p:cNvCxnSpPr>
          <p:nvPr/>
        </p:nvCxnSpPr>
        <p:spPr>
          <a:xfrm flipH="1" flipV="1">
            <a:off x="6866793" y="4578047"/>
            <a:ext cx="867996" cy="22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6" idx="3"/>
          </p:cNvCxnSpPr>
          <p:nvPr/>
        </p:nvCxnSpPr>
        <p:spPr>
          <a:xfrm flipH="1" flipV="1">
            <a:off x="6822831" y="4701602"/>
            <a:ext cx="658200" cy="52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isocèle 47"/>
          <p:cNvSpPr/>
          <p:nvPr/>
        </p:nvSpPr>
        <p:spPr>
          <a:xfrm>
            <a:off x="1142270" y="4062267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isocèle 48"/>
          <p:cNvSpPr/>
          <p:nvPr/>
        </p:nvSpPr>
        <p:spPr>
          <a:xfrm>
            <a:off x="1397735" y="4954171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isocèle 49"/>
          <p:cNvSpPr/>
          <p:nvPr/>
        </p:nvSpPr>
        <p:spPr>
          <a:xfrm>
            <a:off x="1122731" y="4584740"/>
            <a:ext cx="255465" cy="290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eur droit 51"/>
          <p:cNvCxnSpPr>
            <a:stCxn id="48" idx="3"/>
            <a:endCxn id="12" idx="1"/>
          </p:cNvCxnSpPr>
          <p:nvPr/>
        </p:nvCxnSpPr>
        <p:spPr>
          <a:xfrm>
            <a:off x="1270003" y="4353219"/>
            <a:ext cx="652461" cy="23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50" idx="3"/>
          </p:cNvCxnSpPr>
          <p:nvPr/>
        </p:nvCxnSpPr>
        <p:spPr>
          <a:xfrm flipV="1">
            <a:off x="1250464" y="4701602"/>
            <a:ext cx="723106" cy="174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49" idx="5"/>
          </p:cNvCxnSpPr>
          <p:nvPr/>
        </p:nvCxnSpPr>
        <p:spPr>
          <a:xfrm flipV="1">
            <a:off x="1589334" y="4730216"/>
            <a:ext cx="544970" cy="36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contenu 2"/>
          <p:cNvSpPr txBox="1">
            <a:spLocks/>
          </p:cNvSpPr>
          <p:nvPr/>
        </p:nvSpPr>
        <p:spPr>
          <a:xfrm>
            <a:off x="8941401" y="2184194"/>
            <a:ext cx="3084742" cy="3129187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Topologie</a:t>
            </a:r>
            <a:r>
              <a:rPr lang="en-US" dirty="0"/>
              <a:t> </a:t>
            </a:r>
            <a:r>
              <a:rPr lang="en-US" dirty="0" err="1"/>
              <a:t>mixte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Anneau</a:t>
            </a:r>
            <a:endParaRPr lang="en-US" dirty="0"/>
          </a:p>
          <a:p>
            <a:pPr lvl="1"/>
            <a:r>
              <a:rPr lang="en-US" dirty="0"/>
              <a:t>Etoile</a:t>
            </a:r>
          </a:p>
          <a:p>
            <a:pPr lvl="1"/>
            <a:r>
              <a:rPr lang="en-US" dirty="0" err="1"/>
              <a:t>Arbre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 : Switch</a:t>
            </a:r>
          </a:p>
          <a:p>
            <a:r>
              <a:rPr lang="en-US" dirty="0"/>
              <a:t>R : </a:t>
            </a:r>
            <a:r>
              <a:rPr lang="en-US" dirty="0" err="1"/>
              <a:t>Routeur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6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427" y="928858"/>
            <a:ext cx="12177587" cy="4743204"/>
          </a:xfrm>
          <a:prstGeom prst="rect">
            <a:avLst/>
          </a:prstGeom>
        </p:spPr>
      </p:pic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-411162" y="185999"/>
            <a:ext cx="9905998" cy="691535"/>
          </a:xfrm>
        </p:spPr>
        <p:txBody>
          <a:bodyPr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PACKET TRACER</a:t>
            </a:r>
          </a:p>
        </p:txBody>
      </p:sp>
    </p:spTree>
    <p:extLst>
      <p:ext uri="{BB962C8B-B14F-4D97-AF65-F5344CB8AC3E}">
        <p14:creationId xmlns:p14="http://schemas.microsoft.com/office/powerpoint/2010/main" val="156846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004389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954693"/>
            <a:ext cx="9905998" cy="691535"/>
          </a:xfrm>
        </p:spPr>
        <p:txBody>
          <a:bodyPr/>
          <a:lstStyle/>
          <a:p>
            <a:pPr algn="ctr"/>
            <a:r>
              <a:rPr lang="en-US" dirty="0"/>
              <a:t>POSTES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15134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839278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-868362" y="259118"/>
            <a:ext cx="9905998" cy="691535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Perspectives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d’évolution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246921" y="1271954"/>
            <a:ext cx="9583004" cy="4404946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le </a:t>
            </a:r>
            <a:r>
              <a:rPr lang="en-US" dirty="0" err="1"/>
              <a:t>protocole</a:t>
            </a:r>
            <a:r>
              <a:rPr lang="en-US" dirty="0"/>
              <a:t> DHCP pour </a:t>
            </a:r>
            <a:r>
              <a:rPr lang="en-US" dirty="0" err="1"/>
              <a:t>l’obtention</a:t>
            </a:r>
            <a:r>
              <a:rPr lang="en-US" dirty="0"/>
              <a:t> </a:t>
            </a:r>
            <a:r>
              <a:rPr lang="en-US" dirty="0" err="1"/>
              <a:t>d’addresses</a:t>
            </a:r>
            <a:r>
              <a:rPr lang="en-US" dirty="0"/>
              <a:t> IP </a:t>
            </a:r>
            <a:r>
              <a:rPr lang="en-US" dirty="0" err="1"/>
              <a:t>automatiquement</a:t>
            </a:r>
            <a:r>
              <a:rPr lang="en-US" dirty="0"/>
              <a:t> (</a:t>
            </a:r>
            <a:r>
              <a:rPr lang="en-US" dirty="0" err="1"/>
              <a:t>notament</a:t>
            </a:r>
            <a:r>
              <a:rPr lang="en-US" dirty="0"/>
              <a:t> pour le WIFI).</a:t>
            </a:r>
          </a:p>
          <a:p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un </a:t>
            </a:r>
            <a:r>
              <a:rPr lang="en-US" dirty="0" err="1"/>
              <a:t>serveur</a:t>
            </a:r>
            <a:r>
              <a:rPr lang="en-US" dirty="0"/>
              <a:t> PXE pour </a:t>
            </a:r>
            <a:r>
              <a:rPr lang="en-US" dirty="0" err="1"/>
              <a:t>restaurer</a:t>
            </a:r>
            <a:r>
              <a:rPr lang="en-US" dirty="0"/>
              <a:t> un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d’exploitation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le </a:t>
            </a:r>
            <a:r>
              <a:rPr lang="en-US" dirty="0" err="1"/>
              <a:t>réseau</a:t>
            </a:r>
            <a:r>
              <a:rPr lang="en-US" dirty="0"/>
              <a:t> (sans media bootable).</a:t>
            </a:r>
          </a:p>
          <a:p>
            <a:r>
              <a:rPr lang="en-US" dirty="0" err="1"/>
              <a:t>Serveur</a:t>
            </a:r>
            <a:r>
              <a:rPr lang="en-US" dirty="0"/>
              <a:t> RADIUS pour </a:t>
            </a:r>
            <a:r>
              <a:rPr lang="en-US" dirty="0" err="1"/>
              <a:t>l’authentification</a:t>
            </a:r>
            <a:r>
              <a:rPr lang="en-US" dirty="0"/>
              <a:t> plus </a:t>
            </a:r>
            <a:r>
              <a:rPr lang="en-US" dirty="0" err="1"/>
              <a:t>sécurisé</a:t>
            </a:r>
            <a:r>
              <a:rPr lang="en-US" dirty="0"/>
              <a:t> sur le </a:t>
            </a:r>
            <a:r>
              <a:rPr lang="en-US" dirty="0" err="1"/>
              <a:t>réseau</a:t>
            </a:r>
            <a:r>
              <a:rPr lang="en-US" dirty="0"/>
              <a:t> de </a:t>
            </a:r>
            <a:r>
              <a:rPr lang="en-US" dirty="0" err="1"/>
              <a:t>l’entreprise</a:t>
            </a:r>
            <a:r>
              <a:rPr lang="en-US" dirty="0"/>
              <a:t>.</a:t>
            </a:r>
          </a:p>
          <a:p>
            <a:r>
              <a:rPr lang="en-US" dirty="0" err="1"/>
              <a:t>Câbles</a:t>
            </a:r>
            <a:r>
              <a:rPr lang="en-US" dirty="0"/>
              <a:t> de </a:t>
            </a:r>
            <a:r>
              <a:rPr lang="en-US" dirty="0" err="1"/>
              <a:t>fibres</a:t>
            </a:r>
            <a:r>
              <a:rPr lang="en-US" dirty="0"/>
              <a:t> </a:t>
            </a:r>
            <a:r>
              <a:rPr lang="en-US" dirty="0" err="1"/>
              <a:t>optiques</a:t>
            </a:r>
            <a:r>
              <a:rPr lang="en-US" dirty="0"/>
              <a:t> entre les </a:t>
            </a:r>
            <a:r>
              <a:rPr lang="en-US" dirty="0" err="1"/>
              <a:t>routeurs</a:t>
            </a:r>
            <a:endParaRPr lang="en-US" dirty="0"/>
          </a:p>
          <a:p>
            <a:r>
              <a:rPr lang="en-US" dirty="0" err="1"/>
              <a:t>Topologie</a:t>
            </a:r>
            <a:r>
              <a:rPr lang="en-US" dirty="0"/>
              <a:t> </a:t>
            </a:r>
            <a:r>
              <a:rPr lang="en-US" dirty="0" err="1"/>
              <a:t>maillée</a:t>
            </a:r>
            <a:r>
              <a:rPr lang="en-US" dirty="0"/>
              <a:t> entre les </a:t>
            </a:r>
            <a:r>
              <a:rPr lang="en-US" dirty="0" err="1"/>
              <a:t>routeurs</a:t>
            </a:r>
            <a:endParaRPr lang="en-US" dirty="0"/>
          </a:p>
          <a:p>
            <a:r>
              <a:rPr lang="en-US" dirty="0"/>
              <a:t>Se connecter au FAI avec un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haut</a:t>
            </a:r>
            <a:r>
              <a:rPr lang="en-US" dirty="0"/>
              <a:t> debit (10 </a:t>
            </a:r>
            <a:r>
              <a:rPr lang="en-US" dirty="0" err="1"/>
              <a:t>Gbit</a:t>
            </a:r>
            <a:r>
              <a:rPr lang="en-US" dirty="0"/>
              <a:t>/s)</a:t>
            </a:r>
          </a:p>
          <a:p>
            <a:r>
              <a:rPr lang="en-US" dirty="0" err="1"/>
              <a:t>Utiliser</a:t>
            </a:r>
            <a:r>
              <a:rPr lang="en-US" dirty="0"/>
              <a:t> des switch de </a:t>
            </a:r>
            <a:r>
              <a:rPr lang="en-US" dirty="0" err="1"/>
              <a:t>niveau</a:t>
            </a:r>
            <a:r>
              <a:rPr lang="en-US" dirty="0"/>
              <a:t> 3 pour </a:t>
            </a:r>
            <a:r>
              <a:rPr lang="en-US" dirty="0" err="1"/>
              <a:t>faciliter</a:t>
            </a:r>
            <a:r>
              <a:rPr lang="en-US" dirty="0"/>
              <a:t> la creation de VLAN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0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534473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0" y="344843"/>
            <a:ext cx="9905998" cy="691535"/>
          </a:xfrm>
        </p:spPr>
        <p:txBody>
          <a:bodyPr/>
          <a:lstStyle/>
          <a:p>
            <a:pPr algn="ctr"/>
            <a:r>
              <a:rPr lang="en-US" dirty="0"/>
              <a:t>Conclusion et </a:t>
            </a:r>
            <a:r>
              <a:rPr lang="en-US" dirty="0" err="1"/>
              <a:t>bilan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246921" y="1271954"/>
            <a:ext cx="9925904" cy="4404946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mené</a:t>
            </a:r>
            <a:r>
              <a:rPr lang="en-US" dirty="0"/>
              <a:t> à son </a:t>
            </a:r>
            <a:r>
              <a:rPr lang="en-US" dirty="0" err="1"/>
              <a:t>terme</a:t>
            </a:r>
            <a:r>
              <a:rPr lang="en-US" dirty="0"/>
              <a:t> : </a:t>
            </a:r>
            <a:r>
              <a:rPr lang="en-US" dirty="0" err="1"/>
              <a:t>objectifs</a:t>
            </a:r>
            <a:r>
              <a:rPr lang="en-US" dirty="0"/>
              <a:t> </a:t>
            </a:r>
            <a:r>
              <a:rPr lang="en-US" dirty="0" err="1"/>
              <a:t>atteints</a:t>
            </a:r>
            <a:endParaRPr lang="en-US" dirty="0"/>
          </a:p>
          <a:p>
            <a:r>
              <a:rPr lang="en-US" dirty="0"/>
              <a:t>Bonne </a:t>
            </a:r>
            <a:r>
              <a:rPr lang="en-US" dirty="0" err="1"/>
              <a:t>organisation</a:t>
            </a:r>
            <a:endParaRPr lang="en-US" dirty="0"/>
          </a:p>
          <a:p>
            <a:r>
              <a:rPr lang="en-US" dirty="0"/>
              <a:t>Bonne repartition des taches</a:t>
            </a:r>
          </a:p>
          <a:p>
            <a:r>
              <a:rPr lang="en-US" dirty="0" err="1"/>
              <a:t>Apports</a:t>
            </a:r>
            <a:r>
              <a:rPr lang="en-US" dirty="0"/>
              <a:t> de </a:t>
            </a:r>
            <a:r>
              <a:rPr lang="en-US" dirty="0" err="1"/>
              <a:t>connaissances</a:t>
            </a:r>
            <a:r>
              <a:rPr lang="en-US" dirty="0"/>
              <a:t> </a:t>
            </a:r>
            <a:r>
              <a:rPr lang="en-US" dirty="0" err="1"/>
              <a:t>concrêtes</a:t>
            </a:r>
            <a:r>
              <a:rPr lang="en-US" dirty="0"/>
              <a:t> (</a:t>
            </a:r>
            <a:r>
              <a:rPr lang="en-US" dirty="0" err="1"/>
              <a:t>réseau</a:t>
            </a:r>
            <a:r>
              <a:rPr lang="en-US" dirty="0"/>
              <a:t>, </a:t>
            </a:r>
            <a:r>
              <a:rPr lang="en-US" dirty="0" err="1"/>
              <a:t>mise</a:t>
            </a:r>
            <a:r>
              <a:rPr lang="en-US" dirty="0"/>
              <a:t> au point d’un </a:t>
            </a:r>
            <a:r>
              <a:rPr lang="en-US" dirty="0" err="1"/>
              <a:t>devis</a:t>
            </a:r>
            <a:r>
              <a:rPr lang="en-US" dirty="0"/>
              <a:t>, plans de </a:t>
            </a:r>
            <a:r>
              <a:rPr lang="en-US" dirty="0" err="1"/>
              <a:t>bâtiments</a:t>
            </a:r>
            <a:r>
              <a:rPr lang="en-US" dirty="0"/>
              <a:t>…)</a:t>
            </a:r>
          </a:p>
          <a:p>
            <a:r>
              <a:rPr lang="en-US" dirty="0" err="1"/>
              <a:t>Organisation</a:t>
            </a:r>
            <a:r>
              <a:rPr lang="en-US" dirty="0"/>
              <a:t> des services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entreprise</a:t>
            </a:r>
            <a:endParaRPr lang="en-US" dirty="0"/>
          </a:p>
          <a:p>
            <a:r>
              <a:rPr lang="en-US" dirty="0"/>
              <a:t>Commencer plus </a:t>
            </a:r>
            <a:r>
              <a:rPr lang="en-US" dirty="0" err="1"/>
              <a:t>tôt</a:t>
            </a:r>
            <a:r>
              <a:rPr lang="en-US" dirty="0"/>
              <a:t> la </a:t>
            </a:r>
            <a:r>
              <a:rPr lang="en-US" dirty="0" err="1"/>
              <a:t>topologie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lang="en-US" dirty="0" err="1"/>
              <a:t>Mieux</a:t>
            </a:r>
            <a:r>
              <a:rPr lang="en-US" dirty="0"/>
              <a:t> </a:t>
            </a:r>
            <a:r>
              <a:rPr lang="en-US" dirty="0" err="1"/>
              <a:t>répartir</a:t>
            </a:r>
            <a:r>
              <a:rPr lang="en-US" dirty="0"/>
              <a:t> les taches de </a:t>
            </a:r>
            <a:r>
              <a:rPr lang="en-US" dirty="0" err="1"/>
              <a:t>gestion</a:t>
            </a:r>
            <a:r>
              <a:rPr lang="en-US" dirty="0"/>
              <a:t> de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 err="1"/>
              <a:t>Intégrer</a:t>
            </a:r>
            <a:r>
              <a:rPr lang="en-US" dirty="0"/>
              <a:t> </a:t>
            </a:r>
            <a:r>
              <a:rPr lang="en-US" dirty="0" err="1"/>
              <a:t>d’avantage</a:t>
            </a:r>
            <a:r>
              <a:rPr lang="en-US" dirty="0"/>
              <a:t> le chef de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livrables</a:t>
            </a:r>
            <a:r>
              <a:rPr lang="en-US" dirty="0"/>
              <a:t>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2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895667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pic>
        <p:nvPicPr>
          <p:cNvPr id="7" name="Picture 2" descr="question"/>
          <p:cNvPicPr>
            <a:picLocks noChangeAspect="1" noChangeArrowheads="1" noCrop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17" y="1250048"/>
            <a:ext cx="46101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8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541412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8410"/>
          </a:xfrm>
        </p:spPr>
        <p:txBody>
          <a:bodyPr/>
          <a:lstStyle/>
          <a:p>
            <a:r>
              <a:rPr lang="en-US" dirty="0"/>
              <a:t>Presentation du </a:t>
            </a:r>
            <a:r>
              <a:rPr lang="en-US" dirty="0" err="1"/>
              <a:t>groupe</a:t>
            </a:r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77607" y="2215661"/>
            <a:ext cx="10033610" cy="3138855"/>
          </a:xfrm>
          <a:prstGeom prst="rect">
            <a:avLst/>
          </a:prstGeom>
        </p:spPr>
        <p:txBody>
          <a:bodyPr vert="horz" lIns="91440" tIns="45720" rIns="91440" bIns="45720" numCol="2" spcCol="91440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3400" b="1" dirty="0"/>
              <a:t>Valentin </a:t>
            </a:r>
            <a:r>
              <a:rPr lang="fr-FR" sz="3400" b="1" dirty="0" err="1"/>
              <a:t>Naessens</a:t>
            </a:r>
            <a:endParaRPr lang="en-US" sz="3400" dirty="0"/>
          </a:p>
          <a:p>
            <a:pPr lvl="1"/>
            <a:r>
              <a:rPr lang="fr-FR" sz="2900" dirty="0"/>
              <a:t>Chef de projet</a:t>
            </a:r>
            <a:endParaRPr lang="en-US" sz="2900" dirty="0"/>
          </a:p>
          <a:p>
            <a:pPr lvl="1"/>
            <a:r>
              <a:rPr lang="fr-FR" sz="2900" dirty="0"/>
              <a:t>Responsable des supports</a:t>
            </a:r>
          </a:p>
          <a:p>
            <a:pPr lvl="1"/>
            <a:r>
              <a:rPr lang="fr-FR" sz="2900" dirty="0"/>
              <a:t>Responsable des rapports techniques</a:t>
            </a:r>
            <a:endParaRPr lang="en-US" sz="2900" dirty="0"/>
          </a:p>
          <a:p>
            <a:pPr lvl="0"/>
            <a:r>
              <a:rPr lang="fr-FR" sz="3400" b="1" dirty="0"/>
              <a:t>Alexandre Lecomte</a:t>
            </a:r>
            <a:endParaRPr lang="en-US" sz="3400" dirty="0"/>
          </a:p>
          <a:p>
            <a:pPr lvl="1"/>
            <a:r>
              <a:rPr lang="fr-FR" sz="2900" dirty="0"/>
              <a:t>Responsabl</a:t>
            </a:r>
            <a:r>
              <a:rPr lang="fr-FR" sz="2900" dirty="0"/>
              <a:t>e </a:t>
            </a:r>
            <a:r>
              <a:rPr lang="fr-FR" sz="2900" dirty="0"/>
              <a:t>des postes utilisateurs</a:t>
            </a:r>
            <a:endParaRPr lang="en-US" sz="2900" dirty="0"/>
          </a:p>
          <a:p>
            <a:pPr lvl="1"/>
            <a:r>
              <a:rPr lang="fr-FR" sz="2900" dirty="0"/>
              <a:t>Responsable de la topologie logique</a:t>
            </a:r>
            <a:endParaRPr lang="en-US" sz="2900" dirty="0"/>
          </a:p>
          <a:p>
            <a:endParaRPr lang="fr-FR" sz="3400" b="1" dirty="0"/>
          </a:p>
          <a:p>
            <a:r>
              <a:rPr lang="fr-FR" sz="3400" b="1" dirty="0"/>
              <a:t>Thibault Poly</a:t>
            </a:r>
            <a:endParaRPr lang="en-US" sz="3400" dirty="0"/>
          </a:p>
          <a:p>
            <a:pPr lvl="1"/>
            <a:r>
              <a:rPr lang="fr-FR" sz="2900" dirty="0"/>
              <a:t>Responsable du plan d’adressage </a:t>
            </a:r>
            <a:endParaRPr lang="en-US" sz="2900" dirty="0"/>
          </a:p>
          <a:p>
            <a:pPr lvl="1"/>
            <a:r>
              <a:rPr lang="en-US" sz="2900" dirty="0" err="1"/>
              <a:t>Responsable</a:t>
            </a:r>
            <a:r>
              <a:rPr lang="en-US" sz="2900" dirty="0"/>
              <a:t> du </a:t>
            </a:r>
            <a:r>
              <a:rPr lang="en-US" sz="2900" dirty="0" err="1"/>
              <a:t>devis</a:t>
            </a:r>
            <a:endParaRPr lang="en-US" sz="2900" dirty="0"/>
          </a:p>
          <a:p>
            <a:pPr marL="457200" lvl="1" indent="0">
              <a:buNone/>
            </a:pPr>
            <a:endParaRPr lang="en-US" sz="2900" dirty="0"/>
          </a:p>
          <a:p>
            <a:pPr lvl="0"/>
            <a:r>
              <a:rPr lang="fr-FR" sz="3400" b="1" dirty="0"/>
              <a:t>Paul </a:t>
            </a:r>
            <a:r>
              <a:rPr lang="fr-FR" sz="3400" b="1" dirty="0" err="1"/>
              <a:t>Boogaerts</a:t>
            </a:r>
            <a:endParaRPr lang="en-US" sz="3400" dirty="0"/>
          </a:p>
          <a:p>
            <a:pPr lvl="1"/>
            <a:r>
              <a:rPr lang="en-US" sz="2900" dirty="0" err="1"/>
              <a:t>Responsable</a:t>
            </a:r>
            <a:r>
              <a:rPr lang="en-US" sz="2900" dirty="0"/>
              <a:t> plans physiques</a:t>
            </a:r>
            <a:endParaRPr lang="en-US" sz="2900" dirty="0"/>
          </a:p>
          <a:p>
            <a:pPr lvl="1"/>
            <a:r>
              <a:rPr lang="en-US" sz="2900" dirty="0" err="1"/>
              <a:t>Responsable</a:t>
            </a:r>
            <a:r>
              <a:rPr lang="en-US" sz="2900" dirty="0"/>
              <a:t> </a:t>
            </a:r>
            <a:r>
              <a:rPr lang="en-US" sz="2900" dirty="0" err="1"/>
              <a:t>matériel</a:t>
            </a:r>
            <a:endParaRPr lang="en-US" sz="2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0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027113" y="2799011"/>
            <a:ext cx="9905998" cy="1108410"/>
          </a:xfrm>
        </p:spPr>
        <p:txBody>
          <a:bodyPr/>
          <a:lstStyle/>
          <a:p>
            <a:pPr algn="ctr"/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besoins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0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856767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451465"/>
            <a:ext cx="9905998" cy="1108410"/>
          </a:xfrm>
        </p:spPr>
        <p:txBody>
          <a:bodyPr/>
          <a:lstStyle/>
          <a:p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besoins</a:t>
            </a:r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877644" y="1885190"/>
            <a:ext cx="4239479" cy="3020917"/>
          </a:xfrm>
          <a:prstGeom prst="rect">
            <a:avLst/>
          </a:prstGeom>
        </p:spPr>
        <p:txBody>
          <a:bodyPr vert="horz" lIns="91440" tIns="45720" rIns="91440" bIns="45720" numCol="1" spcCol="91440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L’entreprise</a:t>
            </a:r>
            <a:r>
              <a:rPr lang="en-US" dirty="0"/>
              <a:t> </a:t>
            </a:r>
            <a:r>
              <a:rPr lang="en-US" dirty="0" err="1"/>
              <a:t>Carnofluxe</a:t>
            </a:r>
            <a:r>
              <a:rPr lang="en-US" dirty="0"/>
              <a:t>, </a:t>
            </a:r>
            <a:r>
              <a:rPr lang="en-US" dirty="0" err="1"/>
              <a:t>s’agrandit</a:t>
            </a:r>
            <a:r>
              <a:rPr lang="en-US" dirty="0"/>
              <a:t>, </a:t>
            </a:r>
            <a:r>
              <a:rPr lang="en-US" dirty="0" err="1"/>
              <a:t>elle</a:t>
            </a:r>
            <a:r>
              <a:rPr lang="en-US" dirty="0"/>
              <a:t> a </a:t>
            </a:r>
            <a:r>
              <a:rPr lang="en-US" dirty="0" err="1"/>
              <a:t>besoin</a:t>
            </a:r>
            <a:r>
              <a:rPr lang="en-US" dirty="0"/>
              <a:t> </a:t>
            </a:r>
            <a:r>
              <a:rPr lang="en-US" dirty="0" err="1"/>
              <a:t>d’équiper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 3 nouveaux </a:t>
            </a:r>
            <a:r>
              <a:rPr lang="en-US" dirty="0" err="1"/>
              <a:t>locaux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réseau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Carnofluxe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 </a:t>
            </a:r>
            <a:r>
              <a:rPr lang="en-US" dirty="0" err="1"/>
              <a:t>d’achat</a:t>
            </a:r>
            <a:r>
              <a:rPr lang="en-US" dirty="0"/>
              <a:t> </a:t>
            </a:r>
            <a:r>
              <a:rPr lang="en-US" dirty="0" err="1"/>
              <a:t>composée</a:t>
            </a:r>
            <a:r>
              <a:rPr lang="en-US" dirty="0"/>
              <a:t> de 91 salaries.</a:t>
            </a:r>
          </a:p>
        </p:txBody>
      </p:sp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271" y="1164219"/>
            <a:ext cx="7144729" cy="34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79990"/>
            <a:ext cx="9905998" cy="986810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et repartition des taches </a:t>
            </a:r>
            <a:r>
              <a:rPr lang="en-US" dirty="0" err="1"/>
              <a:t>prévisionel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87" y="1066800"/>
            <a:ext cx="11144250" cy="45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451465"/>
            <a:ext cx="9905998" cy="1108410"/>
          </a:xfrm>
        </p:spPr>
        <p:txBody>
          <a:bodyPr/>
          <a:lstStyle/>
          <a:p>
            <a:r>
              <a:rPr lang="en-US" dirty="0"/>
              <a:t>Planning et repartition des taches</a:t>
            </a:r>
            <a:br>
              <a:rPr lang="en-US" dirty="0"/>
            </a:br>
            <a:r>
              <a:rPr lang="en-US" dirty="0" err="1"/>
              <a:t>Effectif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2493"/>
            <a:ext cx="12192000" cy="30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071074" y="2781717"/>
            <a:ext cx="9905998" cy="797044"/>
          </a:xfrm>
        </p:spPr>
        <p:txBody>
          <a:bodyPr/>
          <a:lstStyle/>
          <a:p>
            <a:pPr algn="ctr"/>
            <a:r>
              <a:rPr lang="en-US" dirty="0"/>
              <a:t>Architecture et plans physiques</a:t>
            </a:r>
          </a:p>
        </p:txBody>
      </p:sp>
    </p:spTree>
    <p:extLst>
      <p:ext uri="{BB962C8B-B14F-4D97-AF65-F5344CB8AC3E}">
        <p14:creationId xmlns:p14="http://schemas.microsoft.com/office/powerpoint/2010/main" val="424321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735483"/>
              </p:ext>
            </p:extLst>
          </p:nvPr>
        </p:nvGraphicFramePr>
        <p:xfrm>
          <a:off x="1246921" y="5565529"/>
          <a:ext cx="10134600" cy="146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812" y="-96712"/>
            <a:ext cx="2148937" cy="182364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41413" y="267117"/>
            <a:ext cx="9905998" cy="797044"/>
          </a:xfrm>
        </p:spPr>
        <p:txBody>
          <a:bodyPr/>
          <a:lstStyle/>
          <a:p>
            <a:r>
              <a:rPr lang="en-US" dirty="0"/>
              <a:t>Repartition des services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604" y1="13317" x2="14273" y2="23921"/>
                        <a14:foregroundMark x1="8103" y1="39951" x2="16390" y2="44513"/>
                        <a14:foregroundMark x1="45028" y1="56350" x2="48343" y2="61282"/>
                        <a14:foregroundMark x1="6906" y1="57707" x2="15285" y2="58693"/>
                        <a14:foregroundMark x1="41897" y1="41554" x2="47974" y2="45499"/>
                        <a14:foregroundMark x1="41436" y1="14427" x2="45212" y2="18372"/>
                        <a14:foregroundMark x1="77256" y1="57953" x2="83425" y2="60419"/>
                        <a14:foregroundMark x1="75691" y1="73243" x2="82136" y2="77312"/>
                        <a14:foregroundMark x1="66483" y1="90382" x2="70442" y2="93711"/>
                        <a14:foregroundMark x1="88858" y1="90875" x2="93278" y2="95808"/>
                        <a14:foregroundMark x1="44015" y1="30826" x2="44015" y2="30826"/>
                        <a14:foregroundMark x1="9945" y1="34525" x2="9945" y2="34525"/>
                        <a14:foregroundMark x1="9669" y1="51295" x2="9669" y2="51295"/>
                        <a14:foregroundMark x1="43370" y1="50801" x2="43370" y2="50801"/>
                        <a14:foregroundMark x1="43831" y1="50308" x2="43831" y2="50308"/>
                        <a14:foregroundMark x1="77993" y1="51048" x2="77993" y2="51048"/>
                        <a14:foregroundMark x1="90331" y1="85327" x2="90331" y2="85327"/>
                        <a14:foregroundMark x1="90424" y1="82491" x2="90424" y2="82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1451" y="567427"/>
            <a:ext cx="6945922" cy="51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2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169</TotalTime>
  <Words>805</Words>
  <Application>Microsoft Office PowerPoint</Application>
  <PresentationFormat>Grand écran</PresentationFormat>
  <Paragraphs>294</Paragraphs>
  <Slides>27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Feuille de calcul Microsoft Excel</vt:lpstr>
      <vt:lpstr>Projet carnofluxe</vt:lpstr>
      <vt:lpstr>Sommaire</vt:lpstr>
      <vt:lpstr>Presentation du groupe</vt:lpstr>
      <vt:lpstr>Contexte et besoins</vt:lpstr>
      <vt:lpstr>Contexte et besoins</vt:lpstr>
      <vt:lpstr>Planning et repartition des taches prévisionel</vt:lpstr>
      <vt:lpstr>Planning et repartition des taches Effectif</vt:lpstr>
      <vt:lpstr>Architecture et plans physiques</vt:lpstr>
      <vt:lpstr>Repartition des services</vt:lpstr>
      <vt:lpstr>Présentation PowerPoint</vt:lpstr>
      <vt:lpstr>Plans physiques</vt:lpstr>
      <vt:lpstr>Plans physiques</vt:lpstr>
      <vt:lpstr>Plans physiques</vt:lpstr>
      <vt:lpstr>Plans physiques</vt:lpstr>
      <vt:lpstr>Plans physiques</vt:lpstr>
      <vt:lpstr>Plans physiques</vt:lpstr>
      <vt:lpstr>Matériel</vt:lpstr>
      <vt:lpstr>Matériel</vt:lpstr>
      <vt:lpstr>DEVIS</vt:lpstr>
      <vt:lpstr>Calculs de longueur de cable</vt:lpstr>
      <vt:lpstr>SIMULation – TOPOLOGIE LOGIQUE</vt:lpstr>
      <vt:lpstr>TOPOLOGIE LOGIQUE</vt:lpstr>
      <vt:lpstr>SIMULation – PACKET TRACER</vt:lpstr>
      <vt:lpstr>POSTES UTILISATEURS</vt:lpstr>
      <vt:lpstr>Perspectives d’évolution</vt:lpstr>
      <vt:lpstr>Conclusion et 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carnofluxe</dc:title>
  <dc:creator>Lecomte Alexandre</dc:creator>
  <cp:lastModifiedBy>Lecomte Alexandre</cp:lastModifiedBy>
  <cp:revision>19</cp:revision>
  <dcterms:created xsi:type="dcterms:W3CDTF">2017-02-09T13:20:50Z</dcterms:created>
  <dcterms:modified xsi:type="dcterms:W3CDTF">2017-02-09T16:12:44Z</dcterms:modified>
</cp:coreProperties>
</file>